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0fab5542eb43f4" /><Relationship Type="http://schemas.openxmlformats.org/officeDocument/2006/relationships/extended-properties" Target="/docProps/app.xml" Id="Rfe87b84911ba4599" /><Relationship Type="http://schemas.openxmlformats.org/officeDocument/2006/relationships/officeDocument" Target="/ppt/presentation.xml" Id="Rf62937cc5728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bf74415b942bc"/>
  </p:sldMasterIdLst>
  <p:notesMasterIdLst>
    <p:notesMasterId xmlns:r="http://schemas.openxmlformats.org/officeDocument/2006/relationships" r:id="R304e1aeb344a4e86"/>
  </p:notesMasterIdLst>
  <p:sldIdLst>
    <p:sldId xmlns:r="http://schemas.openxmlformats.org/officeDocument/2006/relationships" id="256" r:id="R192c362654b54402"/>
    <p:sldId xmlns:r="http://schemas.openxmlformats.org/officeDocument/2006/relationships" id="257" r:id="Rc9ee062d9618421a"/>
    <p:sldId xmlns:r="http://schemas.openxmlformats.org/officeDocument/2006/relationships" id="258" r:id="R2627d5458a9f4527"/>
    <p:sldId xmlns:r="http://schemas.openxmlformats.org/officeDocument/2006/relationships" id="259" r:id="Rb90221ba3cd549d7"/>
    <p:sldId xmlns:r="http://schemas.openxmlformats.org/officeDocument/2006/relationships" id="260" r:id="R4904d82cf67340bd"/>
    <p:sldId xmlns:r="http://schemas.openxmlformats.org/officeDocument/2006/relationships" id="261" r:id="R666108af876649bd"/>
    <p:sldId xmlns:r="http://schemas.openxmlformats.org/officeDocument/2006/relationships" id="262" r:id="Rca0bcbce565f47f3"/>
    <p:sldId xmlns:r="http://schemas.openxmlformats.org/officeDocument/2006/relationships" id="263" r:id="Rba4c37c0e882485b"/>
    <p:sldId xmlns:r="http://schemas.openxmlformats.org/officeDocument/2006/relationships" id="264" r:id="Rab221934a6d34729"/>
    <p:sldId xmlns:r="http://schemas.openxmlformats.org/officeDocument/2006/relationships" id="265" r:id="R4b10053d8ec74c87"/>
    <p:sldId xmlns:r="http://schemas.openxmlformats.org/officeDocument/2006/relationships" id="266" r:id="R38e0fabe203b44f9"/>
    <p:sldId xmlns:r="http://schemas.openxmlformats.org/officeDocument/2006/relationships" id="267" r:id="R723d8ebd5224477c"/>
    <p:sldId xmlns:r="http://schemas.openxmlformats.org/officeDocument/2006/relationships" id="268" r:id="Rf5e72597214e469e"/>
    <p:sldId xmlns:r="http://schemas.openxmlformats.org/officeDocument/2006/relationships" id="269" r:id="R99140a026b784a98"/>
    <p:sldId xmlns:r="http://schemas.openxmlformats.org/officeDocument/2006/relationships" id="270" r:id="R5d76392cfec24407"/>
    <p:sldId xmlns:r="http://schemas.openxmlformats.org/officeDocument/2006/relationships" id="271" r:id="R9201a35592d1470e"/>
    <p:sldId xmlns:r="http://schemas.openxmlformats.org/officeDocument/2006/relationships" id="272" r:id="R88bff19dffd84b35"/>
    <p:sldId xmlns:r="http://schemas.openxmlformats.org/officeDocument/2006/relationships" id="273" r:id="Re19dbd6aea1b44b0"/>
  </p:sldIdLst>
  <p:sldSz cx="9144000" cy="5143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a68a8236e584fe5" /><Relationship Type="http://schemas.openxmlformats.org/officeDocument/2006/relationships/slideMaster" Target="/ppt/slideMasters/slideMaster1.xml" Id="R172bf74415b942bc" /><Relationship Type="http://schemas.openxmlformats.org/officeDocument/2006/relationships/notesMaster" Target="/ppt/notesMasters/notesMaster1.xml" Id="R304e1aeb344a4e86" /><Relationship Type="http://schemas.openxmlformats.org/officeDocument/2006/relationships/presProps" Target="/ppt/presProps.xml" Id="Radcb4773348d408c" /><Relationship Type="http://schemas.openxmlformats.org/officeDocument/2006/relationships/viewProps" Target="/ppt/viewProps.xml" Id="R3e5a280ee5164404" /><Relationship Type="http://schemas.openxmlformats.org/officeDocument/2006/relationships/tableStyles" Target="/ppt/tableStyles.xml" Id="Rb5442925e0124d50" /><Relationship Type="http://schemas.openxmlformats.org/officeDocument/2006/relationships/slide" Target="/ppt/slides/slide1.xml" Id="R192c362654b54402" /><Relationship Type="http://schemas.openxmlformats.org/officeDocument/2006/relationships/slide" Target="/ppt/slides/slide2.xml" Id="Rc9ee062d9618421a" /><Relationship Type="http://schemas.openxmlformats.org/officeDocument/2006/relationships/slide" Target="/ppt/slides/slide3.xml" Id="R2627d5458a9f4527" /><Relationship Type="http://schemas.openxmlformats.org/officeDocument/2006/relationships/slide" Target="/ppt/slides/slide4.xml" Id="Rb90221ba3cd549d7" /><Relationship Type="http://schemas.openxmlformats.org/officeDocument/2006/relationships/slide" Target="/ppt/slides/slide5.xml" Id="R4904d82cf67340bd" /><Relationship Type="http://schemas.openxmlformats.org/officeDocument/2006/relationships/slide" Target="/ppt/slides/slide6.xml" Id="R666108af876649bd" /><Relationship Type="http://schemas.openxmlformats.org/officeDocument/2006/relationships/slide" Target="/ppt/slides/slide7.xml" Id="Rca0bcbce565f47f3" /><Relationship Type="http://schemas.openxmlformats.org/officeDocument/2006/relationships/slide" Target="/ppt/slides/slide8.xml" Id="Rba4c37c0e882485b" /><Relationship Type="http://schemas.openxmlformats.org/officeDocument/2006/relationships/slide" Target="/ppt/slides/slide9.xml" Id="Rab221934a6d34729" /><Relationship Type="http://schemas.openxmlformats.org/officeDocument/2006/relationships/slide" Target="/ppt/slides/slide10.xml" Id="R4b10053d8ec74c87" /><Relationship Type="http://schemas.openxmlformats.org/officeDocument/2006/relationships/slide" Target="/ppt/slides/slide11.xml" Id="R38e0fabe203b44f9" /><Relationship Type="http://schemas.openxmlformats.org/officeDocument/2006/relationships/slide" Target="/ppt/slides/slide12.xml" Id="R723d8ebd5224477c" /><Relationship Type="http://schemas.openxmlformats.org/officeDocument/2006/relationships/slide" Target="/ppt/slides/slide13.xml" Id="Rf5e72597214e469e" /><Relationship Type="http://schemas.openxmlformats.org/officeDocument/2006/relationships/slide" Target="/ppt/slides/slide14.xml" Id="R99140a026b784a98" /><Relationship Type="http://schemas.openxmlformats.org/officeDocument/2006/relationships/slide" Target="/ppt/slides/slide15.xml" Id="R5d76392cfec24407" /><Relationship Type="http://schemas.openxmlformats.org/officeDocument/2006/relationships/slide" Target="/ppt/slides/slide16.xml" Id="R9201a35592d1470e" /><Relationship Type="http://schemas.openxmlformats.org/officeDocument/2006/relationships/slide" Target="/ppt/slides/slide17.xml" Id="R88bff19dffd84b35" /><Relationship Type="http://schemas.openxmlformats.org/officeDocument/2006/relationships/slide" Target="/ppt/slides/slide18.xml" Id="Re19dbd6aea1b44b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8749c99fc484f7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c18e6d34bdd4329" /><Relationship Type="http://schemas.openxmlformats.org/officeDocument/2006/relationships/notesMaster" Target="/ppt/notesMasters/notesMaster1.xml" Id="Rcdcf136c42394c1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d4766f589bb492b" /><Relationship Type="http://schemas.openxmlformats.org/officeDocument/2006/relationships/notesMaster" Target="/ppt/notesMasters/notesMaster1.xml" Id="Rfba06ce3510c4aa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f8079b05fd14648" /><Relationship Type="http://schemas.openxmlformats.org/officeDocument/2006/relationships/notesMaster" Target="/ppt/notesMasters/notesMaster1.xml" Id="R4400e6078a904b8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4172607d8474840" /><Relationship Type="http://schemas.openxmlformats.org/officeDocument/2006/relationships/notesMaster" Target="/ppt/notesMasters/notesMaster1.xml" Id="Rdd81897c9e624eb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b07e41ef7d341a3" /><Relationship Type="http://schemas.openxmlformats.org/officeDocument/2006/relationships/notesMaster" Target="/ppt/notesMasters/notesMaster1.xml" Id="Rb07a55eac20c4b9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5c0cf48dbf6489f" /><Relationship Type="http://schemas.openxmlformats.org/officeDocument/2006/relationships/notesMaster" Target="/ppt/notesMasters/notesMaster1.xml" Id="R569c6891b48448c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61a9873ef474d52" /><Relationship Type="http://schemas.openxmlformats.org/officeDocument/2006/relationships/notesMaster" Target="/ppt/notesMasters/notesMaster1.xml" Id="Rb7ee31b33b934cf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f51880d27554c91" /><Relationship Type="http://schemas.openxmlformats.org/officeDocument/2006/relationships/notesMaster" Target="/ppt/notesMasters/notesMaster1.xml" Id="Rbec33f2e047547b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d0ce92498ed4363" /><Relationship Type="http://schemas.openxmlformats.org/officeDocument/2006/relationships/notesMaster" Target="/ppt/notesMasters/notesMaster1.xml" Id="Rc6ccf9550b3f4fe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41cadef8bf44a51" /><Relationship Type="http://schemas.openxmlformats.org/officeDocument/2006/relationships/notesMaster" Target="/ppt/notesMasters/notesMaster1.xml" Id="R5a3bb545abd3401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9ef55a1445f4d08" /><Relationship Type="http://schemas.openxmlformats.org/officeDocument/2006/relationships/notesMaster" Target="/ppt/notesMasters/notesMaster1.xml" Id="Rfada2336257b4bd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ac548e7cafa44f2" /><Relationship Type="http://schemas.openxmlformats.org/officeDocument/2006/relationships/notesMaster" Target="/ppt/notesMasters/notesMaster1.xml" Id="R5058428ee53447b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25f2d7726c447b3" /><Relationship Type="http://schemas.openxmlformats.org/officeDocument/2006/relationships/notesMaster" Target="/ppt/notesMasters/notesMaster1.xml" Id="Rd8081284e4dc415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8cba4fbc7b74eaa" /><Relationship Type="http://schemas.openxmlformats.org/officeDocument/2006/relationships/notesMaster" Target="/ppt/notesMasters/notesMaster1.xml" Id="Re29fc027f0dc4ce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2ad85b7b7142bc" /><Relationship Type="http://schemas.openxmlformats.org/officeDocument/2006/relationships/notesMaster" Target="/ppt/notesMasters/notesMaster1.xml" Id="Rf9d68c3b96e94b9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aca7eb3ef874968" /><Relationship Type="http://schemas.openxmlformats.org/officeDocument/2006/relationships/notesMaster" Target="/ppt/notesMasters/notesMaster1.xml" Id="R22a111bb0fa246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878cce2190240d4" /><Relationship Type="http://schemas.openxmlformats.org/officeDocument/2006/relationships/notesMaster" Target="/ppt/notesMasters/notesMaster1.xml" Id="R7102e24ad2e240d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d622b65ee0e4f9e" /><Relationship Type="http://schemas.openxmlformats.org/officeDocument/2006/relationships/notesMaster" Target="/ppt/notesMasters/notesMaster1.xml" Id="Ra915126060a347a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42d6b966c4900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98aaf134dbb4606" /><Relationship Type="http://schemas.openxmlformats.org/officeDocument/2006/relationships/slideLayout" Target="/ppt/slideLayouts/slideLayout1.xml" Id="Refc77abcaeff4d8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77abcaeff4d80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cef96fbb4df6" /><Relationship Type="http://schemas.openxmlformats.org/officeDocument/2006/relationships/image" Target="/ppt/media/image.jpeg" Id="Rf4de33cc8491489b" /><Relationship Type="http://schemas.openxmlformats.org/officeDocument/2006/relationships/notesSlide" Target="/ppt/notesSlides/notesSlide1.xml" Id="R597af0857cdc46c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b79cc1e34246" /><Relationship Type="http://schemas.openxmlformats.org/officeDocument/2006/relationships/image" Target="/ppt/media/image3.jpeg" Id="R0eaa0d0030e74779" /><Relationship Type="http://schemas.openxmlformats.org/officeDocument/2006/relationships/image" Target="/ppt/media/image14.png" Id="Rab656fa8251a49dc" /><Relationship Type="http://schemas.openxmlformats.org/officeDocument/2006/relationships/image" Target="/ppt/media/image15.png" Id="R7f18b6580ef14286" /><Relationship Type="http://schemas.openxmlformats.org/officeDocument/2006/relationships/notesSlide" Target="/ppt/notesSlides/notesSlide10.xml" Id="R193c87abe2e74f9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872b7b794586" /><Relationship Type="http://schemas.openxmlformats.org/officeDocument/2006/relationships/image" Target="/ppt/media/image3.jpeg" Id="Rcc3a429ed55a4899" /><Relationship Type="http://schemas.openxmlformats.org/officeDocument/2006/relationships/image" Target="/ppt/media/image16.png" Id="R40c6834061094c9e" /><Relationship Type="http://schemas.openxmlformats.org/officeDocument/2006/relationships/image" Target="/ppt/media/image17.png" Id="R22225de8d6e54081" /><Relationship Type="http://schemas.openxmlformats.org/officeDocument/2006/relationships/notesSlide" Target="/ppt/notesSlides/notesSlide11.xml" Id="R44f40d9cfe424fc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97dbb8f843fc" /><Relationship Type="http://schemas.openxmlformats.org/officeDocument/2006/relationships/image" Target="/ppt/media/image3.jpeg" Id="R359302c86f8f464d" /><Relationship Type="http://schemas.openxmlformats.org/officeDocument/2006/relationships/notesSlide" Target="/ppt/notesSlides/notesSlide12.xml" Id="R574de484d4444df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a971bba344a41" /><Relationship Type="http://schemas.openxmlformats.org/officeDocument/2006/relationships/image" Target="/ppt/media/image3.jpeg" Id="R083147c70a1b480f" /><Relationship Type="http://schemas.openxmlformats.org/officeDocument/2006/relationships/notesSlide" Target="/ppt/notesSlides/notesSlide13.xml" Id="Reec7e5d43c01462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03b4718c455b" /><Relationship Type="http://schemas.openxmlformats.org/officeDocument/2006/relationships/image" Target="/ppt/media/image.jpeg" Id="Rbcec640f6c2c4f25" /><Relationship Type="http://schemas.openxmlformats.org/officeDocument/2006/relationships/notesSlide" Target="/ppt/notesSlides/notesSlide14.xml" Id="R56a9b8e3f644428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4bd454bb4159" /><Relationship Type="http://schemas.openxmlformats.org/officeDocument/2006/relationships/image" Target="/ppt/media/image4.jpeg" Id="R5958c6f38a944e3f" /><Relationship Type="http://schemas.openxmlformats.org/officeDocument/2006/relationships/image" Target="/ppt/media/image18.png" Id="Rcc9a534b130a4d0f" /><Relationship Type="http://schemas.openxmlformats.org/officeDocument/2006/relationships/notesSlide" Target="/ppt/notesSlides/notesSlide15.xml" Id="R4ce9f653b2b34d9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8496ceb11402b" /><Relationship Type="http://schemas.openxmlformats.org/officeDocument/2006/relationships/image" Target="/ppt/media/image4.jpeg" Id="Ra744aaeec7c34c81" /><Relationship Type="http://schemas.openxmlformats.org/officeDocument/2006/relationships/image" Target="/ppt/media/image19.png" Id="R0b0816059ea84043" /><Relationship Type="http://schemas.openxmlformats.org/officeDocument/2006/relationships/notesSlide" Target="/ppt/notesSlides/notesSlide16.xml" Id="R75b16a151374475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442f9f891493f" /><Relationship Type="http://schemas.openxmlformats.org/officeDocument/2006/relationships/image" Target="/ppt/media/image4.jpeg" Id="R3504f04d88e04419" /><Relationship Type="http://schemas.openxmlformats.org/officeDocument/2006/relationships/image" Target="/ppt/media/image20.png" Id="Re8c7029d23b94be3" /><Relationship Type="http://schemas.openxmlformats.org/officeDocument/2006/relationships/notesSlide" Target="/ppt/notesSlides/notesSlide17.xml" Id="R8066c1ef92f44c9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576189ec64ef7" /><Relationship Type="http://schemas.openxmlformats.org/officeDocument/2006/relationships/image" Target="/ppt/media/image.jpeg" Id="R52cb80336c434d81" /><Relationship Type="http://schemas.openxmlformats.org/officeDocument/2006/relationships/notesSlide" Target="/ppt/notesSlides/notesSlide18.xml" Id="Re4af2f2892e9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cf6879d742f2" /><Relationship Type="http://schemas.openxmlformats.org/officeDocument/2006/relationships/image" Target="/ppt/media/image2.jpeg" Id="R4322a41548e24cb9" /><Relationship Type="http://schemas.openxmlformats.org/officeDocument/2006/relationships/notesSlide" Target="/ppt/notesSlides/notesSlide2.xml" Id="R7568a14920e6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0332a6e74bc1" /><Relationship Type="http://schemas.openxmlformats.org/officeDocument/2006/relationships/image" Target="/ppt/media/image.jpeg" Id="R01f81bf929484ce9" /><Relationship Type="http://schemas.openxmlformats.org/officeDocument/2006/relationships/notesSlide" Target="/ppt/notesSlides/notesSlide3.xml" Id="R6fad110669a6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0c35797548ee" /><Relationship Type="http://schemas.openxmlformats.org/officeDocument/2006/relationships/image" Target="/ppt/media/image3.jpeg" Id="R17fa1bb9b4bf44bf" /><Relationship Type="http://schemas.openxmlformats.org/officeDocument/2006/relationships/notesSlide" Target="/ppt/notesSlides/notesSlide4.xml" Id="Re9da65075368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d8ed0a0484588" /><Relationship Type="http://schemas.openxmlformats.org/officeDocument/2006/relationships/image" Target="/ppt/media/image3.jpeg" Id="R62b3c1f28e8245c5" /><Relationship Type="http://schemas.openxmlformats.org/officeDocument/2006/relationships/image" Target="/ppt/media/image.png" Id="R1e516eccab9246ea" /><Relationship Type="http://schemas.openxmlformats.org/officeDocument/2006/relationships/image" Target="/ppt/media/image2.png" Id="R50211d4376614f65" /><Relationship Type="http://schemas.openxmlformats.org/officeDocument/2006/relationships/image" Target="/ppt/media/image3.png" Id="Re6bf13125b6d4d85" /><Relationship Type="http://schemas.openxmlformats.org/officeDocument/2006/relationships/image" Target="/ppt/media/image4.png" Id="R28cd521d273d42b0" /><Relationship Type="http://schemas.openxmlformats.org/officeDocument/2006/relationships/notesSlide" Target="/ppt/notesSlides/notesSlide5.xml" Id="Raff523c9e58c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b62da9ae4902" /><Relationship Type="http://schemas.openxmlformats.org/officeDocument/2006/relationships/image" Target="/ppt/media/image.jpeg" Id="Rced250135a604e2e" /><Relationship Type="http://schemas.openxmlformats.org/officeDocument/2006/relationships/notesSlide" Target="/ppt/notesSlides/notesSlide6.xml" Id="Rb1e19d70aee4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ef099a9b40a2" /><Relationship Type="http://schemas.openxmlformats.org/officeDocument/2006/relationships/image" Target="/ppt/media/image4.jpeg" Id="R922c969a762e4152" /><Relationship Type="http://schemas.openxmlformats.org/officeDocument/2006/relationships/notesSlide" Target="/ppt/notesSlides/notesSlide7.xml" Id="Rb33f9a945bd94a6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1f8a0b984040" /><Relationship Type="http://schemas.openxmlformats.org/officeDocument/2006/relationships/image" Target="/ppt/media/image4.jpeg" Id="R7340fbf24e3c4512" /><Relationship Type="http://schemas.openxmlformats.org/officeDocument/2006/relationships/image" Target="/ppt/media/image5.png" Id="R4e402ecf9ac44bb1" /><Relationship Type="http://schemas.openxmlformats.org/officeDocument/2006/relationships/image" Target="/ppt/media/image6.png" Id="R3e98fdc42e9540ae" /><Relationship Type="http://schemas.openxmlformats.org/officeDocument/2006/relationships/image" Target="/ppt/media/image7.png" Id="R19c649730296488f" /><Relationship Type="http://schemas.openxmlformats.org/officeDocument/2006/relationships/image" Target="/ppt/media/image8.png" Id="Ra70414ebf6ed4081" /><Relationship Type="http://schemas.openxmlformats.org/officeDocument/2006/relationships/image" Target="/ppt/media/image9.png" Id="R61e559b2f8074cb0" /><Relationship Type="http://schemas.openxmlformats.org/officeDocument/2006/relationships/image" Target="/ppt/media/image10.png" Id="R0211b0dcf7204192" /><Relationship Type="http://schemas.openxmlformats.org/officeDocument/2006/relationships/image" Target="/ppt/media/image11.png" Id="Ree119cc58a764a4d" /><Relationship Type="http://schemas.openxmlformats.org/officeDocument/2006/relationships/image" Target="/ppt/media/image12.png" Id="Rf423332e671c4faf" /><Relationship Type="http://schemas.openxmlformats.org/officeDocument/2006/relationships/notesSlide" Target="/ppt/notesSlides/notesSlide8.xml" Id="R6b686038179f465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f44050bc34564" /><Relationship Type="http://schemas.openxmlformats.org/officeDocument/2006/relationships/image" Target="/ppt/media/image3.jpeg" Id="R5d5f32ebbb504cd9" /><Relationship Type="http://schemas.openxmlformats.org/officeDocument/2006/relationships/image" Target="/ppt/media/image13.png" Id="R2cb3fb1d4ef74c3e" /><Relationship Type="http://schemas.openxmlformats.org/officeDocument/2006/relationships/notesSlide" Target="/ppt/notesSlides/notesSlide9.xml" Id="R63f3242d0d53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de33cc8491489b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F5B88F6B-6E5D-4774-9DC2-3FEF27A4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33500"/>
            <a:ext cx="8001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52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Railway Perimeter Intrusion Alarm Management System - Technical Highlights</a:t>
            </a:r>
            <a:endParaRPr sz="3600"/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37697B1-3D8A-4DC9-8BB7-8363F8574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81250"/>
            <a:ext cx="800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1200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Software system for monitoring railway perimeter security</a:t>
            </a:r>
            <a:endParaRPr sz="200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58196EC4-BDEC-4058-BBD6-97F0C964A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24238"/>
            <a:ext cx="8001000" cy="2190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725"/>
              </a:lnSpc>
              <a:buNone/>
            </a:pPr>
            <a:endParaRPr sz="1200"/>
          </a:p>
        </p:txBody>
      </p:sp>
    </p:spTree>
    <p:extLst>
      <p:ext uri="{BB962C8B-B14F-4D97-AF65-F5344CB8AC3E}">
        <p14:creationId xmlns:p14="http://schemas.microsoft.com/office/powerpoint/2010/main" val="1154148964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3849835E-38C8-4258-87E2-3051DE840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1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aa0d0030e7477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81915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FC14BFD5-EB7C-4E02-8A43-E174D3B78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Fiber-Optic and Video Fusion Solution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EAB6390D-DD64-4C51-8CBD-815075C1D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pic>
        <p:nvPicPr>
          <p:cNvPr id="22" name="图片 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656fa8251a49d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5960398" y="819150"/>
            <a:ext cx="3183602" cy="2476563"/>
          </a:xfrm>
          <a:prstGeom xmlns:a="http://schemas.openxmlformats.org/drawingml/2006/main" prst="rect">
            <a:avLst/>
          </a:prstGeom>
        </p:spPr>
      </p:pic>
      <p:pic>
        <p:nvPicPr>
          <p:cNvPr id="23" name="图片 1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18b6580ef1428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826770" y="3295713"/>
            <a:ext cx="7490460" cy="1828737"/>
          </a:xfrm>
          <a:prstGeom xmlns:a="http://schemas.openxmlformats.org/drawingml/2006/main" prst="rect">
            <a:avLst/>
          </a:prstGeom>
        </p:spPr>
      </p:pic>
      <p:sp>
        <p:nvSpPr>
          <p:cNvPr id="14" name="文本框 13">
            <a:extLst xmlns:a="http://schemas.openxmlformats.org/drawingml/2006/main">
              <a:ext uri="{FF2B5EF4-FFF2-40B4-BE49-F238E27FC236}">
                <a16:creationId xmlns:a16="http://schemas.microsoft.com/office/drawing/2014/main" id="{9C82D573-4EBA-44FF-B549-581C77A21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000125"/>
            <a:ext cx="5219700" cy="2225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indent="457200">
              <a:lnSpc>
                <a:spcPct val="200000"/>
              </a:lnSpc>
              <a:buNone/>
            </a:pPr>
            <a:r>
              <a:rPr sz="975"/>
              <a:t>Fiber sensing equipment detects intrusions and raises alarms. The linkage module directs a PTZ camera to capture verification images. The platform receives fiber-optic and video-analytics alarms, displays them, notifies personnel, and can activate on-site audible and visual alarm devices.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60426276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D30C3D9B-D8F8-4DC6-BDEC-A03AF661B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1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3a429ed55a489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8763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76A2C4EA-0D1B-48E0-9809-8820668FF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Radar and Video Fusion Solution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7B7C9E9B-7A2D-44F8-8F2E-501E30758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pic>
        <p:nvPicPr>
          <p:cNvPr id="22" name="图片 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c6834061094c9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4572000" y="933450"/>
            <a:ext cx="4552474" cy="3551590"/>
          </a:xfrm>
          <a:prstGeom xmlns:a="http://schemas.openxmlformats.org/drawingml/2006/main" prst="rect">
            <a:avLst/>
          </a:prstGeom>
        </p:spPr>
      </p:pic>
      <p:pic>
        <p:nvPicPr>
          <p:cNvPr id="23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225de8d6e5408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114300" y="952500"/>
            <a:ext cx="4477226" cy="1838020"/>
          </a:xfrm>
          <a:prstGeom xmlns:a="http://schemas.openxmlformats.org/drawingml/2006/main" prst="rect">
            <a:avLst/>
          </a:prstGeom>
        </p:spPr>
      </p:pic>
      <p:sp>
        <p:nvSpPr>
          <p:cNvPr id="14" name="文本框 13">
            <a:extLst xmlns:a="http://schemas.openxmlformats.org/drawingml/2006/main">
              <a:ext uri="{FF2B5EF4-FFF2-40B4-BE49-F238E27FC236}">
                <a16:creationId xmlns:a16="http://schemas.microsoft.com/office/drawing/2014/main" id="{7626019E-6502-405B-8217-E9A28EC0E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" y="2914650"/>
            <a:ext cx="4333875" cy="1952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indent="457200">
              <a:lnSpc>
                <a:spcPct val="200000"/>
              </a:lnSpc>
              <a:buNone/>
            </a:pPr>
            <a:r>
              <a:rPr sz="900"/>
              <a:t>Radar detects intruding targets and raises alarms. The system directs a PTZ camera to capture verification images. The platform receives radar and video-analytics alarms, displays them, notifies personnel, and can activate on-site audible and visual alarm devices.</a:t>
            </a:r>
          </a:p>
        </p:txBody>
      </p:sp>
    </p:spTree>
    <p:extLst>
      <p:ext uri="{BB962C8B-B14F-4D97-AF65-F5344CB8AC3E}">
        <p14:creationId xmlns:p14="http://schemas.microsoft.com/office/powerpoint/2010/main" val="203458525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A4E2FF70-1D3F-48B0-9ED5-D33885CD0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14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9302c86f8f464d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133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0C728079-6A80-4CB6-BB7A-9A33A3F96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Intelligent Algorithms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1CC199A9-19E3-4762-83E0-F57BCD866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6A79074D-6C99-4010-9E5B-B5FC2B4AF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47875"/>
            <a:ext cx="241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Algorithm Foundation</a:t>
            </a:r>
            <a:endParaRPr sz="12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75C33806-7098-4A63-BCC6-27AF408AF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28875"/>
            <a:ext cx="2413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90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Intelligent analytics algorithms are fundamental to the Railway Perimeter Intrusion Alarm Management System. Deep learning and pattern recognition filter abnormal fiber-vibration waveforms and automatically detect abnormal behavior in surveillance video.</a:t>
            </a:r>
            <a:endParaRPr sz="105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5EF78D3-3AE2-41ED-82B8-711397829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5500" y="2047875"/>
            <a:ext cx="241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Environmental Adaptation</a:t>
            </a:r>
            <a:endParaRPr sz="120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A55DA4B5-EE25-453F-8339-EBEEF1827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5500" y="2428875"/>
            <a:ext cx="2413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90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Adaptive algorithms adjust parameters for different environmental conditions, accurately identifying intrusions under varying weather and lighting conditions while reducing false alarms.</a:t>
            </a:r>
            <a:endParaRPr sz="105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3D96AEF-0233-41C6-B407-0D08A0BA8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9500" y="2047875"/>
            <a:ext cx="241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Real-Time Processing</a:t>
            </a:r>
            <a:endParaRPr sz="1200"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9786B72A-031D-4348-9B39-CB40F7990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9500" y="2428875"/>
            <a:ext cx="2413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90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Efficient data processing and parallel-computing frameworks enable real-time monitoring and rapid response, providing immediate security alerts.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3994749535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6989EAE1-54FE-4746-98CB-EA6B4DE57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3147c70a1b480f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133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CD272F79-BF64-40CD-B40E-89BDFB20E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Alarm Mechanism and Response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63859ED4-7610-4528-BF38-E6FE67054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46981673-10CB-4F21-B5E7-7BE7F52F2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05025"/>
            <a:ext cx="1657350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Alarm Principle</a:t>
            </a:r>
            <a:endParaRPr sz="1200"/>
          </a:p>
        </p:txBody>
      </p:sp>
      <p:sp>
        <p:nvSpPr>
          <p:cNvPr id="7" name="Shape 4">
            <a:extLst xmlns:a="http://schemas.openxmlformats.org/drawingml/2006/main">
              <a:ext uri="{FF2B5EF4-FFF2-40B4-BE49-F238E27FC236}">
                <a16:creationId xmlns:a16="http://schemas.microsoft.com/office/drawing/2014/main" id="{D8CE7CDC-068E-4858-B8C5-087BF1AD1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95550"/>
            <a:ext cx="8001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84CB"/>
          </a:solidFill>
        </p:spPr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1BF178BF-E2A0-40D6-860C-CA756F923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306" y="2457450"/>
            <a:ext cx="109538" cy="10953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784CB"/>
          </a:solidFill>
        </p:spPr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00D5FD2-4C64-4A5F-8084-5646D9BCB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86050"/>
            <a:ext cx="1657350" cy="2333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The Railway Perimeter Intrusion Alarm System uses video, vibration-sensing fiber, millimeter-wave radar, and other technologies to monitor anomalies in real time, trigger alarms, and ensure security.</a:t>
            </a:r>
            <a:endParaRPr sz="105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363F9EA-D3FC-4D52-9F07-108519570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105025"/>
            <a:ext cx="1657350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Intelligent Detection</a:t>
            </a:r>
            <a:endParaRPr sz="120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58EB399-7F85-498E-B9BB-E3F807FE2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5656" y="2457450"/>
            <a:ext cx="109538" cy="10953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784CB"/>
          </a:solidFill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3E6F19D-4318-4042-A94B-30A249B2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686050"/>
            <a:ext cx="1657350" cy="2333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AI algorithms distinguish people, objects, and vehicles, reducing false alarms and improving alarm accuracy.</a:t>
            </a:r>
            <a:endParaRPr sz="105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C6A9CB72-5534-44BC-AE5C-02D0B810A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105025"/>
            <a:ext cx="1657350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Rapid Response</a:t>
            </a:r>
            <a:endParaRPr sz="1200"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94E86C39-FFC0-4B38-92EE-C05B78356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4006" y="2457450"/>
            <a:ext cx="109538" cy="10953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784CB"/>
          </a:solidFill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29B86C9C-F984-4A54-BD0B-DDEB93574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686050"/>
            <a:ext cx="1657350" cy="2333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When an alarm occurs, the system immediately notifies security personnel, starts recording, and locates the intruder.</a:t>
            </a:r>
            <a:endParaRPr sz="105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D28DB80A-CF3B-414E-9010-813D87A09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105025"/>
            <a:ext cx="1657350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Linked Control</a:t>
            </a:r>
            <a:endParaRPr sz="120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9B231BCA-D9BA-4A3B-BCBB-6DD4714F8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8524875" y="2452688"/>
            <a:ext cx="119063" cy="104775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4784CB"/>
          </a:solidFill>
        </p:spPr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BC567159-1784-470E-98A5-0DCCC705D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2356" y="2457450"/>
            <a:ext cx="109538" cy="10953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784CB"/>
          </a:solidFill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05867953-27B0-460C-B1EB-78649DC43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686050"/>
            <a:ext cx="1657350" cy="2333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Integration with audible and visual alarm devices and other systems enables automatic protective actions and strengthens security.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84032848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ec640f6c2c4f25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C9CF465C-F079-4918-8F25-CE544AE02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1470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5250"/>
              </a:lnSpc>
              <a:buNone/>
            </a:pPr>
            <a:r>
              <a:rPr sz="3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Case Analysis and Application Results</a:t>
            </a:r>
            <a:endParaRPr sz="3750"/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8EBD3884-0869-4880-B189-03096D038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57662"/>
            <a:ext cx="4762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</p:spPr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E8EC4D92-29BE-4554-8852-A9FE67046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3624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05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1251C941-A398-4388-9297-235FA3C8B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3009900"/>
            <a:ext cx="3729038" cy="285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22500"/>
              </a:lnSpc>
              <a:buNone/>
            </a:pPr>
            <a:r>
              <a:rPr sz="22500" b="1">
                <a:solidFill>
                  <a:srgbClr val="FFFFFF">
                    <a:alpha val="40000"/>
                  </a:srgbClr>
                </a:solidFill>
                <a:latin typeface="Microsoft YaHei"/>
                <a:ea typeface="Microsoft YaHei"/>
                <a:cs typeface="Microsoft YaHei"/>
              </a:rPr>
              <a:t>03</a:t>
            </a:r>
            <a:endParaRPr sz="22500"/>
          </a:p>
        </p:txBody>
      </p:sp>
    </p:spTree>
    <p:extLst>
      <p:ext uri="{BB962C8B-B14F-4D97-AF65-F5344CB8AC3E}">
        <p14:creationId xmlns:p14="http://schemas.microsoft.com/office/powerpoint/2010/main" val="37104369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9C0CEE26-4490-4567-B555-B6FB78FE0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58c6f38a944e3f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-1" y="1906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F7B1BE8A-1183-4A70-BFBE-2E90A15CA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403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Deployment Case Study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1CAED290-EDFD-4FD2-8E23-6E3FEC97C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403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D8DB0726-5C32-4372-8305-CA7926558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49" y="1143001"/>
            <a:ext cx="1881187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01</a:t>
            </a:r>
            <a:endParaRPr sz="12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F3218145-FCD9-4627-A9DF-EA3DD134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50" y="1401009"/>
            <a:ext cx="1881187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Background</a:t>
            </a:r>
            <a:endParaRPr sz="12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576D7B8-2AF6-4620-8CCC-CF8AEA2BA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50" y="1657350"/>
            <a:ext cx="1816470" cy="12858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75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A major overseas railway faced nighttime perimeter-security challenges, with frequent unauthorized intrusions affecting operational safety.</a:t>
            </a:r>
            <a:endParaRPr sz="105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CB0F2D82-2FFA-476E-AA2E-E6F14F1DA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51" y="3033474"/>
            <a:ext cx="1881187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02</a:t>
            </a:r>
            <a:endParaRPr sz="120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D4B87EB-1268-4470-9532-6B72E0AF5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52" y="3332083"/>
            <a:ext cx="1881187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System Deployment</a:t>
            </a:r>
            <a:endParaRPr sz="1200"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0F7D94C7-10FB-4DE0-8043-3EDD61F1B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53" y="3648075"/>
            <a:ext cx="1740267" cy="1428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75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The Railway Perimeter Intrusion Alarm Management System was deployed with vibration-sensing fiber and AI video analytics to provide 24/7 coverage and automatically detect abnormal intrusions.</a:t>
            </a:r>
            <a:endParaRPr sz="1050"/>
          </a:p>
        </p:txBody>
      </p:sp>
      <p:pic>
        <p:nvPicPr>
          <p:cNvPr id="2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9a534b130a4d0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358340" y="1281113"/>
            <a:ext cx="6785659" cy="3751421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1521868609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DCC7CDF1-593D-4BA9-AE6E-B6F3139AC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24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44aaeec7c34c81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04295EE-AA9A-443E-8867-6DEEABFFB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403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Actual Alarm Case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03E262BD-A4DC-4600-BF9A-EF9A208C2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403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pic>
        <p:nvPicPr>
          <p:cNvPr id="27" name="图片 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0816059ea840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" y="2408097"/>
            <a:ext cx="7955280" cy="2704923"/>
          </a:xfrm>
          <a:prstGeom xmlns:a="http://schemas.openxmlformats.org/drawingml/2006/main" prst="rect">
            <a:avLst/>
          </a:prstGeom>
        </p:spPr>
      </p:pic>
      <p:sp>
        <p:nvSpPr>
          <p:cNvPr id="15" name="Text 6">
            <a:extLst xmlns:a="http://schemas.openxmlformats.org/drawingml/2006/main">
              <a:ext uri="{FF2B5EF4-FFF2-40B4-BE49-F238E27FC236}">
                <a16:creationId xmlns:a16="http://schemas.microsoft.com/office/drawing/2014/main" id="{DAB10439-62EF-44A7-8CFB-3368930B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3" y="844629"/>
            <a:ext cx="1881187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03</a:t>
            </a:r>
            <a:endParaRPr sz="1200"/>
          </a:p>
        </p:txBody>
      </p:sp>
      <p:sp>
        <p:nvSpPr>
          <p:cNvPr id="16" name="Text 7">
            <a:extLst xmlns:a="http://schemas.openxmlformats.org/drawingml/2006/main">
              <a:ext uri="{FF2B5EF4-FFF2-40B4-BE49-F238E27FC236}">
                <a16:creationId xmlns:a16="http://schemas.microsoft.com/office/drawing/2014/main" id="{1D0B2D74-7927-41EE-B556-63AEEF32B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" y="1106178"/>
            <a:ext cx="1881187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Application Results</a:t>
            </a:r>
            <a:endParaRPr sz="1200"/>
          </a:p>
        </p:txBody>
      </p:sp>
      <p:sp>
        <p:nvSpPr>
          <p:cNvPr id="17" name="Text 8">
            <a:extLst xmlns:a="http://schemas.openxmlformats.org/drawingml/2006/main">
              <a:ext uri="{FF2B5EF4-FFF2-40B4-BE49-F238E27FC236}">
                <a16:creationId xmlns:a16="http://schemas.microsoft.com/office/drawing/2014/main" id="{76E73CDD-FB47-49D7-87F0-4722B52B8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3" y="1333500"/>
            <a:ext cx="1740267" cy="10001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>
              <a:lnSpc>
                <a:spcPts val="1650"/>
              </a:lnSpc>
              <a:buNone/>
            </a:pPr>
            <a:r>
              <a:rPr sz="82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After deployment, the system effectively monitored unauthorized intrusions and improved site security management.</a:t>
            </a:r>
            <a:endParaRPr sz="1050">
              <a:solidFill>
                <a:srgbClr val="666666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8" name="Text 6">
            <a:extLst xmlns:a="http://schemas.openxmlformats.org/drawingml/2006/main">
              <a:ext uri="{FF2B5EF4-FFF2-40B4-BE49-F238E27FC236}">
                <a16:creationId xmlns:a16="http://schemas.microsoft.com/office/drawing/2014/main" id="{39DEC202-561C-4944-B145-5EA87E1DD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7353" y="840819"/>
            <a:ext cx="1881187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04</a:t>
            </a:r>
            <a:endParaRPr sz="1200"/>
          </a:p>
        </p:txBody>
      </p:sp>
      <p:sp>
        <p:nvSpPr>
          <p:cNvPr id="19" name="Text 7">
            <a:extLst xmlns:a="http://schemas.openxmlformats.org/drawingml/2006/main">
              <a:ext uri="{FF2B5EF4-FFF2-40B4-BE49-F238E27FC236}">
                <a16:creationId xmlns:a16="http://schemas.microsoft.com/office/drawing/2014/main" id="{117E69AF-7290-4484-B0AA-01E2C390C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7353" y="1080654"/>
            <a:ext cx="1881187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Future Outlook</a:t>
            </a:r>
            <a:endParaRPr sz="1200"/>
          </a:p>
        </p:txBody>
      </p:sp>
      <p:sp>
        <p:nvSpPr>
          <p:cNvPr id="20" name="Text 8">
            <a:extLst xmlns:a="http://schemas.openxmlformats.org/drawingml/2006/main">
              <a:ext uri="{FF2B5EF4-FFF2-40B4-BE49-F238E27FC236}">
                <a16:creationId xmlns:a16="http://schemas.microsoft.com/office/drawing/2014/main" id="{3E105FCA-8431-49E5-AB81-7BAAD357C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7353" y="1304925"/>
            <a:ext cx="1740267" cy="1028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>
              <a:lnSpc>
                <a:spcPts val="1650"/>
              </a:lnSpc>
              <a:buNone/>
            </a:pPr>
            <a:r>
              <a:rPr sz="82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As the technology evolves, the algorithms will be further optimized to improve detection accuracy and build a more comprehensive security system.</a:t>
            </a:r>
            <a:endParaRPr sz="1050">
              <a:solidFill>
                <a:srgbClr val="666666"/>
              </a:solidFill>
              <a:latin typeface="Microsoft YaHei"/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954335088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FEC04BDA-277D-43F4-8EF9-DB7DB2BE8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04f04d88e0441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71899E5A-C289-4D81-8416-9BE2A5025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Performance Metrics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27FCC06D-C439-4AAE-9191-FAB32BAAB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pic>
        <p:nvPicPr>
          <p:cNvPr id="12" name="图片 1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c7029d23b94be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571500" y="932409"/>
            <a:ext cx="7909560" cy="420439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82727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cb80336c434d81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3BF4564A-28FA-4684-9FC3-20520C688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14538"/>
            <a:ext cx="8001000" cy="666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5250"/>
              </a:lnSpc>
              <a:buNone/>
            </a:pPr>
            <a:r>
              <a:rPr sz="3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THANKS</a:t>
            </a:r>
            <a:endParaRPr sz="3750"/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691E3C83-4A57-41F9-93B1-7D4483F18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014663"/>
            <a:ext cx="604838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</p:spPr>
      </p:sp>
    </p:spTree>
    <p:extLst>
      <p:ext uri="{BB962C8B-B14F-4D97-AF65-F5344CB8AC3E}">
        <p14:creationId xmlns:p14="http://schemas.microsoft.com/office/powerpoint/2010/main" val="57372207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08AD7AFB-434F-4C3D-AB99-397BB843E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1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22a41548e24cb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2952750" cy="514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814EAB5A-FE4C-44AA-B3EC-E0422943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33763"/>
            <a:ext cx="1857375" cy="666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5250"/>
              </a:lnSpc>
              <a:buNone/>
            </a:pPr>
            <a:r>
              <a:rPr sz="3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content</a:t>
            </a:r>
            <a:endParaRPr sz="37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E4E761CD-732C-4C36-B0FF-D3410E33E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6713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Contents</a:t>
            </a:r>
            <a:endParaRPr sz="225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24F25FE5-F60F-4275-8468-421EB0FD7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616869"/>
            <a:ext cx="352425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038"/>
              </a:lnSpc>
              <a:buNone/>
            </a:pPr>
            <a:r>
              <a:rPr sz="1875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01</a:t>
            </a:r>
            <a:endParaRPr sz="1875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66A62B70-5336-4F73-88F2-7EA4E48E3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1688306"/>
            <a:ext cx="4581525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System Overview</a:t>
            </a:r>
            <a:endParaRPr sz="12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3479D7E-A107-40F5-84B1-D7BD5B074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1935956"/>
            <a:ext cx="4581525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05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ABB4F4A7-8C74-420A-9E1D-8AD45F108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245519"/>
            <a:ext cx="352425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038"/>
              </a:lnSpc>
              <a:buNone/>
            </a:pPr>
            <a:r>
              <a:rPr sz="1875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02</a:t>
            </a:r>
            <a:endParaRPr sz="1875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447DCE1-63B2-4C8E-ADBC-58A52A6A8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2316956"/>
            <a:ext cx="4581525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Core Technologies and Implementation</a:t>
            </a:r>
            <a:endParaRPr sz="1200"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FDB0B520-1264-4EA7-AA30-1782521A9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2564606"/>
            <a:ext cx="4581525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05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32A9E0C-1159-47B7-89D2-66ADB022F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74169"/>
            <a:ext cx="352425" cy="333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038"/>
              </a:lnSpc>
              <a:buNone/>
            </a:pPr>
            <a:r>
              <a:rPr sz="1875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03</a:t>
            </a:r>
            <a:endParaRPr sz="1875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83A224E5-2D76-4DA9-A5FE-71DB7B4DB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2945606"/>
            <a:ext cx="4581525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Case Analysis and Application Results</a:t>
            </a:r>
            <a:endParaRPr sz="1200"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D4DFB72-EFDC-4450-9ABE-3F6BE3687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3193256"/>
            <a:ext cx="4581525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06107335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f81bf929484ce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67CF7CB3-BBEB-4E8F-898C-CECB1A76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1470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5250"/>
              </a:lnSpc>
              <a:buNone/>
            </a:pPr>
            <a:r>
              <a:rPr sz="3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System Overview</a:t>
            </a:r>
            <a:endParaRPr sz="3750"/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3E029442-608F-4284-9520-CB7885EDC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57662"/>
            <a:ext cx="4762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</p:spPr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E5FFA391-B894-4673-89BA-1B5E2595C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3624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05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B3CCFD1D-5B15-47A6-89FD-0042C4F09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3009900"/>
            <a:ext cx="3729038" cy="285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22500"/>
              </a:lnSpc>
              <a:buNone/>
            </a:pPr>
            <a:r>
              <a:rPr sz="22500" b="1">
                <a:solidFill>
                  <a:srgbClr val="FFFFFF">
                    <a:alpha val="40000"/>
                  </a:srgbClr>
                </a:solidFill>
                <a:latin typeface="Microsoft YaHei"/>
                <a:ea typeface="Microsoft YaHei"/>
                <a:cs typeface="Microsoft YaHei"/>
              </a:rPr>
              <a:t>01</a:t>
            </a:r>
            <a:endParaRPr sz="22500"/>
          </a:p>
        </p:txBody>
      </p:sp>
    </p:spTree>
    <p:extLst>
      <p:ext uri="{BB962C8B-B14F-4D97-AF65-F5344CB8AC3E}">
        <p14:creationId xmlns:p14="http://schemas.microsoft.com/office/powerpoint/2010/main" val="54452779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DE4A064E-6D21-47C2-86A7-4A71BA296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20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fa1bb9b4bf44bf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133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CB4AC87A-94E6-4340-BBB7-282513DAF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System Definition and Functions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89D930F7-B0D1-4ACD-8ED4-5A8F6CADE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64383051-6F44-4E66-82B4-B55E4182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95500"/>
            <a:ext cx="1714500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01</a:t>
            </a:r>
            <a:endParaRPr sz="12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53B0F6B-6F66-41B2-AC5F-07520381F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431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System Definition</a:t>
            </a:r>
            <a:endParaRPr sz="12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5AEE772-24A9-41FB-BF0F-A507D9E7E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14625"/>
            <a:ext cx="1714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90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The Railway Perimeter Intrusion Alarm Management System is an advanced security system that uses sensors, cameras, and other devices to detect and identify abnormal intrusion behavior and issue timely alarms.</a:t>
            </a:r>
            <a:endParaRPr sz="105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3F87CD0B-551B-4735-AF0D-42419C47A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095500"/>
            <a:ext cx="1714500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02</a:t>
            </a:r>
            <a:endParaRPr sz="120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60FEF1A-4F30-4FF8-9395-C4AC72A19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3431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Core Functions</a:t>
            </a:r>
            <a:endParaRPr sz="1200"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1D1F6104-6482-4F13-9E97-D955BDAF6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714625"/>
            <a:ext cx="1714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90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The system monitors perimeter conditions in real time, automatically distinguishes normal activity from potential threats, and enables immediate response to intrusion events, improving security.</a:t>
            </a:r>
            <a:endParaRPr sz="105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B54A6A7-7742-47F8-A3F5-EEC25BB5A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95500"/>
            <a:ext cx="1714500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03</a:t>
            </a:r>
            <a:endParaRPr sz="120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4C7DBA21-9C80-424A-84FA-72C3E15D0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3431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Intelligent Analytics</a:t>
            </a:r>
            <a:endParaRPr sz="1200"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BE5A89C-7F8B-4FE9-A353-EBC966697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714625"/>
            <a:ext cx="1714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90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AI algorithms analyze data to reduce false alarms and improve alarm accuracy. Historical-data analysis also supports informed security-management decisions.</a:t>
            </a:r>
            <a:endParaRPr sz="1050"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1B79987C-9138-4459-9D14-A5AE9BC19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095500"/>
            <a:ext cx="1714500" cy="214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200" b="1">
                <a:solidFill>
                  <a:srgbClr val="4784CB"/>
                </a:solidFill>
                <a:latin typeface="Microsoft YaHei"/>
                <a:ea typeface="Microsoft YaHei"/>
                <a:cs typeface="Microsoft YaHei"/>
              </a:rPr>
              <a:t>04</a:t>
            </a:r>
            <a:endParaRPr sz="12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D342B7AA-CF0C-4992-9582-26E123A71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431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Remote Control</a:t>
            </a:r>
            <a:endParaRPr sz="1200"/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872B3D7B-AB46-4396-9566-1064BD1B7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714625"/>
            <a:ext cx="1714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90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Managers can access the system remotely over the network to adjust settings and view live monitoring video, enabling comprehensive, around-the-clock security management.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2373918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AE24E5DB-BF5A-4A1B-989F-712AFB27B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24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b3c1f28e8245c5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133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152DF633-515B-42F7-A701-8E8ECC7BB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Application Scenarios and Importance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15E0D762-AFB8-44B3-9F55-9481897BC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pic>
        <p:nvPicPr>
          <p:cNvPr id="27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516eccab9246ea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1190625" y="2095500"/>
            <a:ext cx="476250" cy="476250"/>
          </a:xfrm>
          <a:prstGeom xmlns:a="http://schemas.openxmlformats.org/drawingml/2006/main" prst="rect">
            <a:avLst/>
          </a:prstGeom>
        </p:spPr>
      </p:pic>
      <p:sp>
        <p:nvSpPr>
          <p:cNvPr id="7" name="Text 3">
            <a:extLst xmlns:a="http://schemas.openxmlformats.org/drawingml/2006/main">
              <a:ext uri="{FF2B5EF4-FFF2-40B4-BE49-F238E27FC236}">
                <a16:creationId xmlns:a16="http://schemas.microsoft.com/office/drawing/2014/main" id="{83641F04-002D-4024-A6A8-75C5E7268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289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Security Requirements</a:t>
            </a:r>
            <a:endParaRPr sz="1200"/>
          </a:p>
        </p:txBody>
      </p:sp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113699A1-2FCF-4CEF-B021-2B773B70D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000375"/>
            <a:ext cx="1714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The Perimeter Intrusion Alarm Management System is widely used in high-security locations such as railways, stations, and airports to prevent unauthorized intrusion and protect secured areas.</a:t>
            </a:r>
            <a:endParaRPr sz="1050"/>
          </a:p>
        </p:txBody>
      </p:sp>
      <p:pic>
        <p:nvPicPr>
          <p:cNvPr id="30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11d4376614f65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286125" y="2095500"/>
            <a:ext cx="476250" cy="476250"/>
          </a:xfrm>
          <a:prstGeom xmlns:a="http://schemas.openxmlformats.org/drawingml/2006/main" prst="rect">
            <a:avLst/>
          </a:prstGeom>
        </p:spPr>
      </p:pic>
      <p:sp>
        <p:nvSpPr>
          <p:cNvPr id="10" name="Text 5">
            <a:extLst xmlns:a="http://schemas.openxmlformats.org/drawingml/2006/main">
              <a:ext uri="{FF2B5EF4-FFF2-40B4-BE49-F238E27FC236}">
                <a16:creationId xmlns:a16="http://schemas.microsoft.com/office/drawing/2014/main" id="{AADC623D-DF24-42D4-A8E2-2C12CB6F2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289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Intelligent Detection</a:t>
            </a:r>
            <a:endParaRPr sz="1200"/>
          </a:p>
        </p:txBody>
      </p:sp>
      <p:sp>
        <p:nvSpPr>
          <p:cNvPr id="11" name="Text 6">
            <a:extLst xmlns:a="http://schemas.openxmlformats.org/drawingml/2006/main">
              <a:ext uri="{FF2B5EF4-FFF2-40B4-BE49-F238E27FC236}">
                <a16:creationId xmlns:a16="http://schemas.microsoft.com/office/drawing/2014/main" id="{F7DA6C4C-685A-40AD-A774-B2FD87181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000375"/>
            <a:ext cx="1714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endParaRPr sz="1050">
              <a:solidFill>
                <a:srgbClr val="666666"/>
              </a:solidFill>
              <a:latin typeface="Microsoft YaHei"/>
              <a:ea typeface="Microsoft YaHei"/>
              <a:cs typeface="Microsoft YaHei"/>
            </a:endParaRPr>
          </a:p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By integrating video surveillance, sensors, and AI, the system automatically identifies abnormal behavior, reduces false alarms, improves alarm accuracy, and enables timely response.</a:t>
            </a:r>
            <a:endParaRPr sz="1050"/>
          </a:p>
        </p:txBody>
      </p:sp>
      <p:pic>
        <p:nvPicPr>
          <p:cNvPr id="33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bf13125b6d4d85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5381625" y="2095500"/>
            <a:ext cx="476250" cy="476250"/>
          </a:xfrm>
          <a:prstGeom xmlns:a="http://schemas.openxmlformats.org/drawingml/2006/main" prst="rect">
            <a:avLst/>
          </a:prstGeom>
        </p:spPr>
      </p:pic>
      <p:sp>
        <p:nvSpPr>
          <p:cNvPr id="13" name="Text 7">
            <a:extLst xmlns:a="http://schemas.openxmlformats.org/drawingml/2006/main">
              <a:ext uri="{FF2B5EF4-FFF2-40B4-BE49-F238E27FC236}">
                <a16:creationId xmlns:a16="http://schemas.microsoft.com/office/drawing/2014/main" id="{7B9E031F-3C10-47C8-BECF-6E8719CE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289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Crime Prevention</a:t>
            </a:r>
            <a:endParaRPr sz="1200"/>
          </a:p>
        </p:txBody>
      </p:sp>
      <p:sp>
        <p:nvSpPr>
          <p:cNvPr id="14" name="Text 8">
            <a:extLst xmlns:a="http://schemas.openxmlformats.org/drawingml/2006/main">
              <a:ext uri="{FF2B5EF4-FFF2-40B4-BE49-F238E27FC236}">
                <a16:creationId xmlns:a16="http://schemas.microsoft.com/office/drawing/2014/main" id="{DF938F28-AC90-405B-9B2E-6AF865EC9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000375"/>
            <a:ext cx="1714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In critical protected areas, the system provides early warning of potential threats, helps prevent theft and vandalism, and protects property.</a:t>
            </a:r>
            <a:endParaRPr sz="1050"/>
          </a:p>
        </p:txBody>
      </p:sp>
      <p:pic>
        <p:nvPicPr>
          <p:cNvPr id="36" name="Imag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cd521d273d42b0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7477125" y="2095500"/>
            <a:ext cx="476250" cy="476250"/>
          </a:xfrm>
          <a:prstGeom xmlns:a="http://schemas.openxmlformats.org/drawingml/2006/main" prst="rect">
            <a:avLst/>
          </a:prstGeom>
        </p:spPr>
      </p:pic>
      <p:sp>
        <p:nvSpPr>
          <p:cNvPr id="16" name="Text 9">
            <a:extLst xmlns:a="http://schemas.openxmlformats.org/drawingml/2006/main">
              <a:ext uri="{FF2B5EF4-FFF2-40B4-BE49-F238E27FC236}">
                <a16:creationId xmlns:a16="http://schemas.microsoft.com/office/drawing/2014/main" id="{DF7DD325-5ECF-4748-9DFF-85C313970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289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Emergency Response</a:t>
            </a:r>
            <a:endParaRPr sz="1200"/>
          </a:p>
        </p:txBody>
      </p:sp>
      <p:sp>
        <p:nvSpPr>
          <p:cNvPr id="17" name="Text 10">
            <a:extLst xmlns:a="http://schemas.openxmlformats.org/drawingml/2006/main">
              <a:ext uri="{FF2B5EF4-FFF2-40B4-BE49-F238E27FC236}">
                <a16:creationId xmlns:a16="http://schemas.microsoft.com/office/drawing/2014/main" id="{58C0E42C-A79C-4525-9589-4129B932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00375"/>
            <a:ext cx="1714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endParaRPr sz="1050">
              <a:solidFill>
                <a:srgbClr val="666666"/>
              </a:solidFill>
              <a:latin typeface="Microsoft YaHei"/>
              <a:ea typeface="Microsoft YaHei"/>
              <a:cs typeface="Microsoft YaHei"/>
            </a:endParaRPr>
          </a:p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750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When an intrusion is detected, the system immediately triggers an alarm and links to video surveillance, providing security personnel with real-time information and accelerating emergency response.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02214572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d250135a604e2e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5A7AB62D-DDA6-4249-A4CB-0B5174C05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1470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5250"/>
              </a:lnSpc>
              <a:buNone/>
            </a:pPr>
            <a:r>
              <a:rPr sz="37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Core Technologies and Implementation</a:t>
            </a:r>
            <a:endParaRPr sz="3750"/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E6C8F3A6-BC7D-4462-A0F6-56FD66152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57662"/>
            <a:ext cx="4762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</p:spPr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27369998-83B9-4A64-BA8A-4AEBC9D27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3624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05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9FCDA558-09AC-42D2-8E5A-5A3E388E0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3009900"/>
            <a:ext cx="3729038" cy="285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22500"/>
              </a:lnSpc>
              <a:buNone/>
            </a:pPr>
            <a:r>
              <a:rPr sz="22500" b="1">
                <a:solidFill>
                  <a:srgbClr val="FFFFFF">
                    <a:alpha val="40000"/>
                  </a:srgbClr>
                </a:solidFill>
                <a:latin typeface="Microsoft YaHei"/>
                <a:ea typeface="Microsoft YaHei"/>
                <a:cs typeface="Microsoft YaHei"/>
              </a:rPr>
              <a:t>02</a:t>
            </a:r>
            <a:endParaRPr sz="22500"/>
          </a:p>
        </p:txBody>
      </p:sp>
    </p:spTree>
    <p:extLst>
      <p:ext uri="{BB962C8B-B14F-4D97-AF65-F5344CB8AC3E}">
        <p14:creationId xmlns:p14="http://schemas.microsoft.com/office/powerpoint/2010/main" val="136362223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EA0E95E0-1EC5-4CF0-B05B-F9B64C664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" y="1"/>
            <a:ext cx="8465820" cy="49301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1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2c969a762e4152"/>
          <a:srcRect xmlns:a="http://schemas.openxmlformats.org/drawingml/2006/main" l="9641" t="0" r="9641" b="0"/>
          <a:stretch xmlns:a="http://schemas.openxmlformats.org/drawingml/2006/main"/>
        </p:blipFill>
        <p:spPr>
          <a:xfrm xmlns:a="http://schemas.openxmlformats.org/drawingml/2006/main">
            <a:off x="0" y="1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A2907BD-D826-486D-A094-BAB6AB5AA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Solution Overview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C6C7A8AD-33C6-4E2B-BFAC-D9867B2C8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B814FFF-6716-4BCB-8897-8FBE571A9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23622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Millimeter-Wave Radar</a:t>
            </a:r>
            <a:endParaRPr sz="120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D0DBEEC-41E1-42D1-92B7-FBD7BB965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2781300"/>
            <a:ext cx="1524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82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Millimeter-wave radar transmits and receives millimeter-wave signals to monitor moving targets within perimeter areas, providing all-weather operation and long-range detection.</a:t>
            </a:r>
            <a:endParaRPr sz="105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5D759FA-9E63-4C76-B726-6E3D66C1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" y="23622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Vibration-Sensing Fiber</a:t>
            </a:r>
            <a:endParaRPr sz="1200"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C17A1ED1-2869-4130-B0C8-D63C5B2CA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" y="2781300"/>
            <a:ext cx="1524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82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Fiber-optic sensors detect external disturbances through changes in light propagation within the fiber, capturing abnormal vibration, pressure, and other signals along the perimeter.</a:t>
            </a:r>
            <a:endParaRPr sz="105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824CDF7-4C4F-4B19-B344-EF543252A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4190" y="23622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1125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Video Analytics</a:t>
            </a:r>
            <a:endParaRPr sz="120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A6DBA572-A5E3-4640-9EC3-0944635A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4190" y="2781300"/>
            <a:ext cx="1524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82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Using intelligent video analytics, the system automatically identifies and tracks suspicious behavior within the perimeter, improving alarm accuracy and response speed.</a:t>
            </a:r>
            <a:endParaRPr sz="1050"/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C739DC28-D801-402E-B770-6C50E587A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51737"/>
            <a:ext cx="7307580" cy="10515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defTabSz="1219078">
              <a:lnSpc>
                <a:spcPct val="150000"/>
              </a:lnSpc>
              <a:buNone/>
            </a:pPr>
            <a:r>
              <a:rPr sz="1400" b="1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For railway perimeter intrusion, the solution combines vibration-sensing fiber, millimeter-wave radar, and intelligent cameras to detect targets and process alarms, delivering effective video-based perimeter detection and alerting.</a:t>
            </a:r>
            <a:endParaRPr sz="28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6334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B441FA2-3B35-461C-B157-D4BA53F38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" y="1"/>
            <a:ext cx="8465820" cy="49301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3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40fbf24e3c4512"/>
          <a:srcRect xmlns:a="http://schemas.openxmlformats.org/drawingml/2006/main" l="9641" t="0" r="9641" b="0"/>
          <a:stretch xmlns:a="http://schemas.openxmlformats.org/drawingml/2006/main"/>
        </p:blipFill>
        <p:spPr>
          <a:xfrm xmlns:a="http://schemas.openxmlformats.org/drawingml/2006/main">
            <a:off x="0" y="1"/>
            <a:ext cx="9144000" cy="5143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AAC442C1-3063-4F4C-9177-932323AE8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Detection Technologies and Devices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077AAB21-0077-4070-95C2-7C0F8BC2C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154893B-E66C-4238-B08A-28561010C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7810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90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Millimeter-Wave Radar + Video</a:t>
            </a:r>
            <a:endParaRPr sz="120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C6570495-676C-4A4C-A5BE-D997BA05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57643" y="4095750"/>
            <a:ext cx="3002280" cy="809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Links millimeter-wave radar with cameras to monitor people and animals.</a:t>
            </a:r>
            <a:endParaRPr sz="1050">
              <a:solidFill>
                <a:srgbClr val="666666"/>
              </a:solidFill>
              <a:latin typeface="Microsoft YaHei"/>
              <a:ea typeface="Microsoft YaHei"/>
              <a:cs typeface="Microsoft YaHei"/>
            </a:endParaRPr>
          </a:p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Primarily used along open railway tracks.</a:t>
            </a:r>
            <a:endParaRPr sz="105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8A4B78E-049C-427A-8BFE-A8491997C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7810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90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Vibration-Sensing Fiber + Video</a:t>
            </a:r>
            <a:endParaRPr sz="1200"/>
          </a:p>
        </p:txBody>
      </p:sp>
      <p:pic>
        <p:nvPicPr>
          <p:cNvPr id="41" name="图片 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402ecf9ac44bb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10513" y="1049931"/>
            <a:ext cx="1477355" cy="1529503"/>
          </a:xfrm>
          <a:prstGeom xmlns:a="http://schemas.openxmlformats.org/drawingml/2006/main" prst="rect">
            <a:avLst/>
          </a:prstGeom>
          <a:ln xmlns:a="http://schemas.openxmlformats.org/drawingml/2006/main">
            <a:solidFill>
              <a:schemeClr val="tx1"/>
            </a:solidFill>
          </a:ln>
        </p:spPr>
      </p:pic>
      <p:pic>
        <p:nvPicPr>
          <p:cNvPr id="42" name="图片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98fdc42e9540a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2268509" y="1049931"/>
            <a:ext cx="1520916" cy="1514902"/>
          </a:xfrm>
          <a:prstGeom xmlns:a="http://schemas.openxmlformats.org/drawingml/2006/main" prst="rect">
            <a:avLst/>
          </a:prstGeom>
          <a:ln xmlns:a="http://schemas.openxmlformats.org/drawingml/2006/main">
            <a:solidFill>
              <a:schemeClr val="tx1"/>
            </a:solidFill>
          </a:ln>
        </p:spPr>
      </p:pic>
      <p:pic>
        <p:nvPicPr>
          <p:cNvPr id="43" name="图片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c649730296488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10513" y="2563472"/>
            <a:ext cx="1477355" cy="1523029"/>
          </a:xfrm>
          <a:prstGeom xmlns:a="http://schemas.openxmlformats.org/drawingml/2006/main" prst="rect">
            <a:avLst/>
          </a:prstGeom>
          <a:ln xmlns:a="http://schemas.openxmlformats.org/drawingml/2006/main">
            <a:solidFill>
              <a:schemeClr val="tx1"/>
            </a:solidFill>
          </a:ln>
        </p:spPr>
      </p:pic>
      <p:pic>
        <p:nvPicPr>
          <p:cNvPr id="44" name="图片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0414ebf6ed40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2273846" y="2550231"/>
            <a:ext cx="1520915" cy="1527020"/>
          </a:xfrm>
          <a:prstGeom xmlns:a="http://schemas.openxmlformats.org/drawingml/2006/main" prst="rect">
            <a:avLst/>
          </a:prstGeom>
          <a:ln xmlns:a="http://schemas.openxmlformats.org/drawingml/2006/main">
            <a:solidFill>
              <a:schemeClr val="tx1"/>
            </a:solidFill>
          </a:ln>
        </p:spPr>
      </p:pic>
      <p:pic>
        <p:nvPicPr>
          <p:cNvPr id="45" name="图片 1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e559b2f8074cb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378956" y="1009650"/>
            <a:ext cx="1596772" cy="1543920"/>
          </a:xfrm>
          <a:prstGeom xmlns:a="http://schemas.openxmlformats.org/drawingml/2006/main" prst="rect">
            <a:avLst/>
          </a:prstGeom>
        </p:spPr>
      </p:pic>
      <p:pic>
        <p:nvPicPr>
          <p:cNvPr id="46" name="图片 2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11b0dcf720419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6975727" y="1009650"/>
            <a:ext cx="1596772" cy="1543920"/>
          </a:xfrm>
          <a:prstGeom xmlns:a="http://schemas.openxmlformats.org/drawingml/2006/main" prst="rect">
            <a:avLst/>
          </a:prstGeom>
        </p:spPr>
      </p:pic>
      <p:pic>
        <p:nvPicPr>
          <p:cNvPr id="47" name="图片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119cc58a764a4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378956" y="2553570"/>
            <a:ext cx="1596772" cy="1561784"/>
          </a:xfrm>
          <a:prstGeom xmlns:a="http://schemas.openxmlformats.org/drawingml/2006/main" prst="rect">
            <a:avLst/>
          </a:prstGeom>
        </p:spPr>
      </p:pic>
      <p:pic>
        <p:nvPicPr>
          <p:cNvPr id="48" name="图片 2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23332e671c4fa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6968932" y="2553571"/>
            <a:ext cx="1603568" cy="1552321"/>
          </a:xfrm>
          <a:prstGeom xmlns:a="http://schemas.openxmlformats.org/drawingml/2006/main" prst="rect">
            <a:avLst/>
          </a:prstGeom>
        </p:spPr>
      </p:pic>
      <p:sp>
        <p:nvSpPr>
          <p:cNvPr id="24" name="Text 6">
            <a:extLst xmlns:a="http://schemas.openxmlformats.org/drawingml/2006/main">
              <a:ext uri="{FF2B5EF4-FFF2-40B4-BE49-F238E27FC236}">
                <a16:creationId xmlns:a16="http://schemas.microsoft.com/office/drawing/2014/main" id="{E0AEF3C6-3AC4-4CB4-A215-4659BFB56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133" y="4095750"/>
            <a:ext cx="3002280" cy="8096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Links vibration-sensing fiber with cameras to monitor people and animals.</a:t>
            </a:r>
            <a:endParaRPr sz="1050">
              <a:solidFill>
                <a:srgbClr val="666666"/>
              </a:solidFill>
              <a:latin typeface="Microsoft YaHei"/>
              <a:ea typeface="Microsoft YaHei"/>
              <a:cs typeface="Microsoft YaHei"/>
            </a:endParaRPr>
          </a:p>
          <a:p xmlns:a="http://schemas.openxmlformats.org/drawingml/2006/main">
            <a:pPr marL="0" indent="0" algn="ctr">
              <a:lnSpc>
                <a:spcPts val="1650"/>
              </a:lnSpc>
              <a:buNone/>
            </a:pPr>
            <a:r>
              <a:rPr sz="675">
                <a:solidFill>
                  <a:srgbClr val="666666"/>
                </a:solidFill>
                <a:latin typeface="Microsoft YaHei"/>
                <a:ea typeface="Microsoft YaHei"/>
                <a:cs typeface="Microsoft YaHei"/>
              </a:rPr>
              <a:t>Primarily used at tunnel portals and in areas readily accessible to people.</a:t>
            </a: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08929662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CE9971C1-C4A2-43B9-812F-748D126E0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5f32ebbb504cd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95250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15803ECF-CAA9-4C4F-ABFC-C2884D19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250" b="1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Overall Architecture: Multi-Sensor Fusion</a:t>
            </a:r>
            <a:endParaRPr sz="225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557CAE8C-D58A-4B95-9A54-FCE7CF5F7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429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endParaRPr sz="1200"/>
          </a:p>
        </p:txBody>
      </p:sp>
      <p:pic>
        <p:nvPicPr>
          <p:cNvPr id="12" name="图片 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b3fb1d4ef74c3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1" y="876300"/>
            <a:ext cx="9144000" cy="42672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9618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2026-08-06T07:58:57.2550000Z</dcterms:created>
  <dcterms:modified xsi:type="dcterms:W3CDTF">2026-08-06T07:58:57.2550000Z</dcterms:modified>
</coreProperties>
</file>